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y="5143500" cx="9144000"/>
  <p:notesSz cx="6858000" cy="9144000"/>
  <p:embeddedFontLst>
    <p:embeddedFont>
      <p:font typeface="Roboto"/>
      <p:regular r:id="rId27"/>
      <p:bold r:id="rId28"/>
      <p:italic r:id="rId29"/>
      <p:boldItalic r:id="rId30"/>
    </p:embeddedFont>
    <p:embeddedFont>
      <p:font typeface="Great Vibes"/>
      <p:regular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font" Target="fonts/Roboto-bold.fntdata"/><Relationship Id="rId27" Type="http://schemas.openxmlformats.org/officeDocument/2006/relationships/font" Target="fonts/Roboto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Roboto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GreatVibes-regular.fntdata"/><Relationship Id="rId30" Type="http://schemas.openxmlformats.org/officeDocument/2006/relationships/font" Target="fonts/Roboto-bold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Shape 1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200"/>
            </a:lvl1pPr>
            <a:lvl2pPr lvl="1">
              <a:spcBef>
                <a:spcPts val="0"/>
              </a:spcBef>
              <a:buSzPct val="100000"/>
              <a:defRPr sz="4200"/>
            </a:lvl2pPr>
            <a:lvl3pPr lvl="2">
              <a:spcBef>
                <a:spcPts val="0"/>
              </a:spcBef>
              <a:buSzPct val="100000"/>
              <a:defRPr sz="4200"/>
            </a:lvl3pPr>
            <a:lvl4pPr lvl="3">
              <a:spcBef>
                <a:spcPts val="0"/>
              </a:spcBef>
              <a:buSzPct val="100000"/>
              <a:defRPr sz="4200"/>
            </a:lvl4pPr>
            <a:lvl5pPr lvl="4">
              <a:spcBef>
                <a:spcPts val="0"/>
              </a:spcBef>
              <a:buSzPct val="100000"/>
              <a:defRPr sz="4200"/>
            </a:lvl5pPr>
            <a:lvl6pPr lvl="5">
              <a:spcBef>
                <a:spcPts val="0"/>
              </a:spcBef>
              <a:buSzPct val="100000"/>
              <a:defRPr sz="4200"/>
            </a:lvl6pPr>
            <a:lvl7pPr lvl="6">
              <a:spcBef>
                <a:spcPts val="0"/>
              </a:spcBef>
              <a:buSzPct val="100000"/>
              <a:defRPr sz="4200"/>
            </a:lvl7pPr>
            <a:lvl8pPr lvl="7">
              <a:spcBef>
                <a:spcPts val="0"/>
              </a:spcBef>
              <a:buSzPct val="100000"/>
              <a:defRPr sz="4200"/>
            </a:lvl8pPr>
            <a:lvl9pPr lvl="8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17" name="Shape 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" name="Shape 2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471900" y="1919075"/>
            <a:ext cx="3999900" cy="271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694250" y="1919075"/>
            <a:ext cx="3999900" cy="271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 txBox="1"/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6000"/>
            </a:lvl1pPr>
            <a:lvl2pPr lvl="1">
              <a:spcBef>
                <a:spcPts val="0"/>
              </a:spcBef>
              <a:buSzPct val="100000"/>
              <a:defRPr sz="6000"/>
            </a:lvl2pPr>
            <a:lvl3pPr lvl="2">
              <a:spcBef>
                <a:spcPts val="0"/>
              </a:spcBef>
              <a:buSzPct val="100000"/>
              <a:defRPr sz="6000"/>
            </a:lvl3pPr>
            <a:lvl4pPr lvl="3">
              <a:spcBef>
                <a:spcPts val="0"/>
              </a:spcBef>
              <a:buSzPct val="100000"/>
              <a:defRPr sz="6000"/>
            </a:lvl4pPr>
            <a:lvl5pPr lvl="4">
              <a:spcBef>
                <a:spcPts val="0"/>
              </a:spcBef>
              <a:buSzPct val="100000"/>
              <a:defRPr sz="6000"/>
            </a:lvl5pPr>
            <a:lvl6pPr lvl="5">
              <a:spcBef>
                <a:spcPts val="0"/>
              </a:spcBef>
              <a:buSzPct val="100000"/>
              <a:defRPr sz="6000"/>
            </a:lvl6pPr>
            <a:lvl7pPr lvl="6">
              <a:spcBef>
                <a:spcPts val="0"/>
              </a:spcBef>
              <a:buSzPct val="100000"/>
              <a:defRPr sz="6000"/>
            </a:lvl7pPr>
            <a:lvl8pPr lvl="7">
              <a:spcBef>
                <a:spcPts val="0"/>
              </a:spcBef>
              <a:buSzPct val="100000"/>
              <a:defRPr sz="6000"/>
            </a:lvl8pPr>
            <a:lvl9pPr lvl="8">
              <a:spcBef>
                <a:spcPts val="0"/>
              </a:spcBef>
              <a:buSzPct val="100000"/>
              <a:defRPr sz="6000"/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7" name="Shape 47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" name="Shape 4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" type="subTitle"/>
          </p:nvPr>
        </p:nvSpPr>
        <p:spPr>
          <a:xfrm>
            <a:off x="265500" y="2779466"/>
            <a:ext cx="4045200" cy="12350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fr"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1.gif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05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02.gif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04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07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 sz="3600"/>
              <a:t>Fiscal Policy: An Introduction</a:t>
            </a:r>
          </a:p>
        </p:txBody>
      </p:sp>
      <p:sp>
        <p:nvSpPr>
          <p:cNvPr id="68" name="Shape 68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Jake Geddes and Johnathan Stimpson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 sz="2400"/>
              <a:t>Neutral Fiscal Policy </a:t>
            </a:r>
          </a:p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fr"/>
              <a:t>When the </a:t>
            </a:r>
            <a:r>
              <a:rPr lang="fr"/>
              <a:t>Government</a:t>
            </a:r>
            <a:r>
              <a:rPr lang="fr"/>
              <a:t> has little to no effect on the </a:t>
            </a:r>
            <a:r>
              <a:rPr lang="fr"/>
              <a:t>fluctuation</a:t>
            </a:r>
            <a:r>
              <a:rPr lang="fr"/>
              <a:t> of Demand </a:t>
            </a:r>
          </a:p>
          <a:p>
            <a:pPr indent="-228600" lvl="1" marL="914400" rtl="0">
              <a:spcBef>
                <a:spcPts val="0"/>
              </a:spcBef>
            </a:pPr>
            <a:r>
              <a:rPr lang="fr"/>
              <a:t>Taxes and Government spending have no effect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fr"/>
              <a:t>Usually occurs when the economy is at equilibrium and gov’t spending meets tax revenue </a:t>
            </a:r>
          </a:p>
          <a:p>
            <a:pPr indent="0" lvl="0" marL="45720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" sz="2400"/>
              <a:t>Expansionary </a:t>
            </a:r>
            <a:r>
              <a:rPr lang="fr" sz="2400"/>
              <a:t>Fiscal Policy </a:t>
            </a:r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fr"/>
              <a:t>When the government is spending higher </a:t>
            </a:r>
            <a:r>
              <a:rPr lang="fr"/>
              <a:t>than</a:t>
            </a:r>
            <a:r>
              <a:rPr lang="fr"/>
              <a:t> tax revenue collected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fr"/>
              <a:t>Expands the money supply in the economy to encourage economic growth</a:t>
            </a:r>
          </a:p>
          <a:p>
            <a:pPr indent="-228600" lvl="1" marL="914400" rtl="0">
              <a:spcBef>
                <a:spcPts val="0"/>
              </a:spcBef>
            </a:pPr>
            <a:r>
              <a:rPr lang="fr"/>
              <a:t>Tax Cuts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fr"/>
              <a:t>Transfer Payments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fr"/>
              <a:t>Rebates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fr"/>
              <a:t>Combat Inflation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 sz="2400"/>
              <a:t>Contractionary Fiscal Policy </a:t>
            </a:r>
          </a:p>
        </p:txBody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fr"/>
              <a:t>Happens in an increase taxes or decrease in gov’t </a:t>
            </a:r>
            <a:r>
              <a:rPr lang="fr"/>
              <a:t>spending</a:t>
            </a:r>
            <a:r>
              <a:rPr lang="fr"/>
              <a:t>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fr"/>
              <a:t>Where </a:t>
            </a:r>
            <a:r>
              <a:rPr lang="fr"/>
              <a:t>there</a:t>
            </a:r>
            <a:r>
              <a:rPr lang="fr"/>
              <a:t> is a lower budget deficit where the </a:t>
            </a:r>
            <a:r>
              <a:rPr lang="fr"/>
              <a:t>government</a:t>
            </a:r>
            <a:r>
              <a:rPr lang="fr"/>
              <a:t> spending is lower </a:t>
            </a:r>
            <a:r>
              <a:rPr lang="fr"/>
              <a:t>than</a:t>
            </a:r>
            <a:r>
              <a:rPr lang="fr"/>
              <a:t> the revenue collected by the tax.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fr"/>
              <a:t>Government</a:t>
            </a:r>
            <a:r>
              <a:rPr lang="fr"/>
              <a:t> will work to decrease the money </a:t>
            </a:r>
            <a:r>
              <a:rPr lang="fr"/>
              <a:t>available</a:t>
            </a:r>
            <a:r>
              <a:rPr lang="fr"/>
              <a:t> in the population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Automatic Stabilizers </a:t>
            </a:r>
          </a:p>
        </p:txBody>
      </p:sp>
      <p:sp>
        <p:nvSpPr>
          <p:cNvPr id="147" name="Shape 147"/>
          <p:cNvSpPr txBox="1"/>
          <p:nvPr/>
        </p:nvSpPr>
        <p:spPr>
          <a:xfrm>
            <a:off x="208925" y="875500"/>
            <a:ext cx="8715900" cy="39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666666"/>
              </a:buClr>
              <a:buSzPct val="100000"/>
              <a:buFont typeface="Roboto"/>
              <a:buChar char="●"/>
            </a:pPr>
            <a:r>
              <a:rPr lang="fr" sz="24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Policies and programs to offset fluctuation in economic activity</a:t>
            </a:r>
          </a:p>
          <a:p>
            <a:pPr indent="-381000" lvl="1" marL="914400" rtl="0">
              <a:spcBef>
                <a:spcPts val="0"/>
              </a:spcBef>
              <a:buClr>
                <a:srgbClr val="666666"/>
              </a:buClr>
              <a:buSzPct val="100000"/>
              <a:buFont typeface="Roboto"/>
              <a:buChar char="○"/>
            </a:pPr>
            <a:r>
              <a:rPr lang="fr" sz="24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Social Security</a:t>
            </a:r>
          </a:p>
          <a:p>
            <a:pPr indent="-381000" lvl="1" marL="914400" rtl="0">
              <a:spcBef>
                <a:spcPts val="0"/>
              </a:spcBef>
              <a:buClr>
                <a:srgbClr val="666666"/>
              </a:buClr>
              <a:buSzPct val="100000"/>
              <a:buFont typeface="Roboto"/>
              <a:buChar char="○"/>
            </a:pPr>
            <a:r>
              <a:rPr lang="fr" sz="24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Government Investment spending</a:t>
            </a:r>
          </a:p>
          <a:p>
            <a:pPr indent="0" lvl="0" marL="457200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descr="image024.gif" id="148" name="Shape 1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0750" y="2582487"/>
            <a:ext cx="4286250" cy="2047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Multiplier Effect</a:t>
            </a:r>
          </a:p>
        </p:txBody>
      </p:sp>
      <p:sp>
        <p:nvSpPr>
          <p:cNvPr id="154" name="Shape 154"/>
          <p:cNvSpPr txBox="1"/>
          <p:nvPr/>
        </p:nvSpPr>
        <p:spPr>
          <a:xfrm>
            <a:off x="124200" y="767150"/>
            <a:ext cx="8826600" cy="42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spcAft>
                <a:spcPts val="1000"/>
              </a:spcAft>
              <a:buFont typeface="Roboto"/>
              <a:buAutoNum type="arabicPeriod"/>
            </a:pPr>
            <a:r>
              <a:rPr lang="fr">
                <a:latin typeface="Roboto"/>
                <a:ea typeface="Roboto"/>
                <a:cs typeface="Roboto"/>
                <a:sym typeface="Roboto"/>
              </a:rPr>
              <a:t>Ratio in change in </a:t>
            </a:r>
            <a:r>
              <a:rPr b="1" lang="fr">
                <a:latin typeface="Roboto"/>
                <a:ea typeface="Roboto"/>
                <a:cs typeface="Roboto"/>
                <a:sym typeface="Roboto"/>
              </a:rPr>
              <a:t>national income </a:t>
            </a:r>
            <a:r>
              <a:rPr lang="fr">
                <a:latin typeface="Roboto"/>
                <a:ea typeface="Roboto"/>
                <a:cs typeface="Roboto"/>
                <a:sym typeface="Roboto"/>
              </a:rPr>
              <a:t>to the change in government income that causes it </a:t>
            </a:r>
          </a:p>
          <a:p>
            <a:pPr indent="-228600" lvl="1" marL="914400" rtl="0">
              <a:spcBef>
                <a:spcPts val="0"/>
              </a:spcBef>
              <a:buFont typeface="Roboto"/>
              <a:buAutoNum type="alphaLcPeriod"/>
            </a:pPr>
            <a:r>
              <a:rPr lang="fr">
                <a:latin typeface="Roboto"/>
                <a:ea typeface="Roboto"/>
                <a:cs typeface="Roboto"/>
                <a:sym typeface="Roboto"/>
              </a:rPr>
              <a:t>When multiplier is greater than one, for every dollar of government spending, the corresponding change in growth is </a:t>
            </a:r>
            <a:r>
              <a:rPr b="1" lang="fr">
                <a:latin typeface="Roboto"/>
                <a:ea typeface="Roboto"/>
                <a:cs typeface="Roboto"/>
                <a:sym typeface="Roboto"/>
              </a:rPr>
              <a:t>greater than a dollar </a:t>
            </a:r>
          </a:p>
          <a:p>
            <a:pPr indent="-228600" lvl="0" marL="457200" rtl="0">
              <a:spcBef>
                <a:spcPts val="1000"/>
              </a:spcBef>
              <a:buFont typeface="Roboto"/>
              <a:buAutoNum type="arabicPeriod"/>
            </a:pPr>
            <a:r>
              <a:rPr lang="fr">
                <a:latin typeface="Roboto"/>
                <a:ea typeface="Roboto"/>
                <a:cs typeface="Roboto"/>
                <a:sym typeface="Roboto"/>
              </a:rPr>
              <a:t>Proposed by </a:t>
            </a:r>
            <a:r>
              <a:rPr lang="fr">
                <a:latin typeface="Roboto"/>
                <a:ea typeface="Roboto"/>
                <a:cs typeface="Roboto"/>
                <a:sym typeface="Roboto"/>
              </a:rPr>
              <a:t>Keynes’</a:t>
            </a:r>
            <a:r>
              <a:rPr lang="fr">
                <a:latin typeface="Roboto"/>
                <a:ea typeface="Roboto"/>
                <a:cs typeface="Roboto"/>
                <a:sym typeface="Roboto"/>
              </a:rPr>
              <a:t> student, Richard Kahn </a:t>
            </a:r>
          </a:p>
          <a:p>
            <a:pPr indent="-228600" lvl="0" marL="457200" rtl="0">
              <a:spcBef>
                <a:spcPts val="1000"/>
              </a:spcBef>
              <a:buFont typeface="Roboto"/>
              <a:buAutoNum type="arabicPeriod"/>
            </a:pPr>
            <a:r>
              <a:rPr lang="fr">
                <a:latin typeface="Roboto"/>
                <a:ea typeface="Roboto"/>
                <a:cs typeface="Roboto"/>
                <a:sym typeface="Roboto"/>
              </a:rPr>
              <a:t>Used to support government intervention and an active fiscal policy: </a:t>
            </a:r>
          </a:p>
          <a:p>
            <a:pPr indent="-228600" lvl="1" marL="914400" rtl="0">
              <a:spcBef>
                <a:spcPts val="1000"/>
              </a:spcBef>
              <a:buFont typeface="Roboto"/>
              <a:buAutoNum type="alphaLcPeriod"/>
            </a:pPr>
            <a:r>
              <a:rPr lang="fr">
                <a:latin typeface="Roboto"/>
                <a:ea typeface="Roboto"/>
                <a:cs typeface="Roboto"/>
                <a:sym typeface="Roboto"/>
              </a:rPr>
              <a:t>Proliferative: A dollar of govt. spending causes an </a:t>
            </a:r>
            <a:r>
              <a:rPr lang="fr">
                <a:latin typeface="Roboto"/>
                <a:ea typeface="Roboto"/>
                <a:cs typeface="Roboto"/>
                <a:sym typeface="Roboto"/>
              </a:rPr>
              <a:t>initial</a:t>
            </a:r>
            <a:r>
              <a:rPr lang="fr">
                <a:latin typeface="Roboto"/>
                <a:ea typeface="Roboto"/>
                <a:cs typeface="Roboto"/>
                <a:sym typeface="Roboto"/>
              </a:rPr>
              <a:t> shift in aggregate demand (expenditures), leading to greater consumption, increasing income further, and then increasing consumption </a:t>
            </a:r>
          </a:p>
          <a:p>
            <a:pPr indent="-228600" lvl="0" marL="457200" rtl="0">
              <a:spcBef>
                <a:spcPts val="1000"/>
              </a:spcBef>
              <a:buFont typeface="Roboto"/>
              <a:buAutoNum type="arabicPeriod"/>
            </a:pPr>
            <a:r>
              <a:rPr lang="fr">
                <a:latin typeface="Roboto"/>
                <a:ea typeface="Roboto"/>
                <a:cs typeface="Roboto"/>
                <a:sym typeface="Roboto"/>
              </a:rPr>
              <a:t>Economists have </a:t>
            </a:r>
            <a:r>
              <a:rPr lang="fr">
                <a:latin typeface="Roboto"/>
                <a:ea typeface="Roboto"/>
                <a:cs typeface="Roboto"/>
                <a:sym typeface="Roboto"/>
              </a:rPr>
              <a:t>empirically</a:t>
            </a:r>
            <a:r>
              <a:rPr lang="fr">
                <a:latin typeface="Roboto"/>
                <a:ea typeface="Roboto"/>
                <a:cs typeface="Roboto"/>
                <a:sym typeface="Roboto"/>
              </a:rPr>
              <a:t> found that sports stadiums have a multiplier less than one, whereas the American Recovery and </a:t>
            </a:r>
            <a:r>
              <a:rPr lang="fr">
                <a:latin typeface="Roboto"/>
                <a:ea typeface="Roboto"/>
                <a:cs typeface="Roboto"/>
                <a:sym typeface="Roboto"/>
              </a:rPr>
              <a:t>Reinvestment</a:t>
            </a:r>
            <a:r>
              <a:rPr lang="fr">
                <a:latin typeface="Roboto"/>
                <a:ea typeface="Roboto"/>
                <a:cs typeface="Roboto"/>
                <a:sym typeface="Roboto"/>
              </a:rPr>
              <a:t> Act had one greater than one</a:t>
            </a:r>
          </a:p>
          <a:p>
            <a:pPr indent="0" lvl="0" marL="0" rtl="0">
              <a:spcBef>
                <a:spcPts val="1000"/>
              </a:spcBef>
              <a:buNone/>
            </a:pPr>
            <a:r>
              <a:rPr lang="fr">
                <a:latin typeface="Roboto"/>
                <a:ea typeface="Roboto"/>
                <a:cs typeface="Roboto"/>
                <a:sym typeface="Roboto"/>
              </a:rPr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Modelling Multiplicative Effect of a Government Intervention</a:t>
            </a:r>
          </a:p>
        </p:txBody>
      </p:sp>
      <p:sp>
        <p:nvSpPr>
          <p:cNvPr id="160" name="Shape 160"/>
          <p:cNvSpPr txBox="1"/>
          <p:nvPr/>
        </p:nvSpPr>
        <p:spPr>
          <a:xfrm>
            <a:off x="268550" y="872775"/>
            <a:ext cx="8553300" cy="406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 sz="2400">
                <a:latin typeface="Roboto"/>
                <a:ea typeface="Roboto"/>
                <a:cs typeface="Roboto"/>
                <a:sym typeface="Roboto"/>
              </a:rPr>
              <a:t>				1 / 1 - [MPC(1-t) - MPI]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>
              <a:spcBef>
                <a:spcPts val="0"/>
              </a:spcBef>
              <a:buSzPct val="100000"/>
              <a:buFont typeface="Roboto"/>
              <a:buAutoNum type="arabicPeriod"/>
            </a:pPr>
            <a:r>
              <a:rPr lang="fr" sz="1800">
                <a:latin typeface="Roboto"/>
                <a:ea typeface="Roboto"/>
                <a:cs typeface="Roboto"/>
                <a:sym typeface="Roboto"/>
              </a:rPr>
              <a:t>MPC = Marginal Propensity to Consume </a:t>
            </a:r>
          </a:p>
          <a:p>
            <a:pPr indent="-342900" lvl="0" marL="457200" rtl="0">
              <a:spcBef>
                <a:spcPts val="0"/>
              </a:spcBef>
              <a:buSzPct val="100000"/>
              <a:buFont typeface="Roboto"/>
              <a:buAutoNum type="arabicPeriod"/>
            </a:pPr>
            <a:r>
              <a:rPr lang="fr" sz="1800">
                <a:latin typeface="Roboto"/>
                <a:ea typeface="Roboto"/>
                <a:cs typeface="Roboto"/>
                <a:sym typeface="Roboto"/>
              </a:rPr>
              <a:t>T = Marginal Tax Rate </a:t>
            </a:r>
          </a:p>
          <a:p>
            <a:pPr indent="-342900" lvl="0" marL="457200" rtl="0">
              <a:spcBef>
                <a:spcPts val="0"/>
              </a:spcBef>
              <a:buSzPct val="100000"/>
              <a:buFont typeface="Roboto"/>
              <a:buAutoNum type="arabicPeriod"/>
            </a:pPr>
            <a:r>
              <a:rPr lang="fr" sz="1800">
                <a:latin typeface="Roboto"/>
                <a:ea typeface="Roboto"/>
                <a:cs typeface="Roboto"/>
                <a:sym typeface="Roboto"/>
              </a:rPr>
              <a:t>MPI = Marginal Propensity to Import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>
              <a:spcBef>
                <a:spcPts val="0"/>
              </a:spcBef>
              <a:buSzPct val="100000"/>
              <a:buFont typeface="Roboto"/>
              <a:buChar char="-"/>
            </a:pPr>
            <a:r>
              <a:rPr lang="fr" sz="1800">
                <a:latin typeface="Roboto"/>
                <a:ea typeface="Roboto"/>
                <a:cs typeface="Roboto"/>
                <a:sym typeface="Roboto"/>
              </a:rPr>
              <a:t>Holding all else equal, MPC increases Multiplier; greater taxes lower it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 sz="2400"/>
              <a:t>Understanding Fiscal Policy Through </a:t>
            </a:r>
            <a:r>
              <a:rPr b="1" lang="fr" sz="2400"/>
              <a:t>Three Sector </a:t>
            </a:r>
            <a:r>
              <a:rPr lang="fr" sz="2400"/>
              <a:t>Leakage/Injection Model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Shape 170"/>
          <p:cNvPicPr preferRelativeResize="0"/>
          <p:nvPr/>
        </p:nvPicPr>
        <p:blipFill rotWithShape="1">
          <a:blip r:embed="rId3">
            <a:alphaModFix/>
          </a:blip>
          <a:srcRect b="12793" l="0" r="0" t="15655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" sz="2400"/>
              <a:t>Injections: A Growing Economy </a:t>
            </a:r>
          </a:p>
        </p:txBody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Non-consumption</a:t>
            </a:r>
            <a:r>
              <a:rPr lang="fr"/>
              <a:t> expenditures on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aggregate production: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fr"/>
              <a:t>Investment Expenditures (I) </a:t>
            </a:r>
          </a:p>
          <a:p>
            <a: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fr"/>
              <a:t>Government Purchases (G) </a:t>
            </a:r>
          </a:p>
          <a:p>
            <a: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fr"/>
              <a:t>Exports (X)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-Act as an “injection” into the circular flow </a:t>
            </a:r>
          </a:p>
        </p:txBody>
      </p:sp>
      <p:pic>
        <p:nvPicPr>
          <p:cNvPr id="177" name="Shape 1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3925" y="1671650"/>
            <a:ext cx="3700075" cy="3471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 sz="2400"/>
              <a:t>Leakages: A Contracting Economy  </a:t>
            </a:r>
          </a:p>
        </p:txBody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Non-consumption</a:t>
            </a:r>
            <a:r>
              <a:rPr lang="fr"/>
              <a:t> uses of income generated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from production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fr"/>
              <a:t>Investment Expenditures (I) </a:t>
            </a:r>
          </a:p>
          <a:p>
            <a: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fr"/>
              <a:t>Government Purchases (G) </a:t>
            </a:r>
          </a:p>
          <a:p>
            <a: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fr"/>
              <a:t>Exports (X)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-Act as an “injection” into the circular flow</a:t>
            </a:r>
          </a:p>
        </p:txBody>
      </p:sp>
      <p:pic>
        <p:nvPicPr>
          <p:cNvPr id="184" name="Shape 1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85650" y="1715825"/>
            <a:ext cx="3858349" cy="3427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FIscal Policy Defined </a:t>
            </a:r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471900" y="1780350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fr">
                <a:solidFill>
                  <a:srgbClr val="666666"/>
                </a:solidFill>
              </a:rPr>
              <a:t>Fiscal policy is the use of taxes and government spending to control the economic activity of a country. Such intent is explicitly stated in the Employment Act of 1946 and restated in the Humphrey-Hawkins Act of 1978.</a:t>
            </a:r>
          </a:p>
        </p:txBody>
      </p:sp>
      <p:pic>
        <p:nvPicPr>
          <p:cNvPr id="75" name="Shape 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72025" y="2859550"/>
            <a:ext cx="3796349" cy="2132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 sz="2400"/>
              <a:t>Significance </a:t>
            </a:r>
          </a:p>
        </p:txBody>
      </p:sp>
      <p:sp>
        <p:nvSpPr>
          <p:cNvPr id="190" name="Shape 190"/>
          <p:cNvSpPr txBox="1"/>
          <p:nvPr>
            <p:ph idx="1" type="body"/>
          </p:nvPr>
        </p:nvSpPr>
        <p:spPr>
          <a:xfrm>
            <a:off x="471900" y="1800375"/>
            <a:ext cx="8222100" cy="3105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spcAft>
                <a:spcPts val="0"/>
              </a:spcAft>
              <a:buChar char="-"/>
            </a:pPr>
            <a:r>
              <a:rPr lang="fr"/>
              <a:t>If </a:t>
            </a:r>
            <a:r>
              <a:rPr b="1" lang="fr"/>
              <a:t>Leakages &gt; Injections</a:t>
            </a:r>
            <a:r>
              <a:rPr lang="fr"/>
              <a:t>, economy is </a:t>
            </a:r>
            <a:r>
              <a:rPr b="1" lang="fr"/>
              <a:t>shrinking</a:t>
            </a:r>
            <a:r>
              <a:rPr lang="fr"/>
              <a:t>: </a:t>
            </a:r>
          </a:p>
          <a:p>
            <a:pPr indent="-228600" lvl="1" marL="914400" rtl="0">
              <a:spcBef>
                <a:spcPts val="0"/>
              </a:spcBef>
              <a:spcAft>
                <a:spcPts val="1000"/>
              </a:spcAft>
              <a:buChar char="-"/>
            </a:pPr>
            <a:r>
              <a:rPr lang="fr"/>
              <a:t>Inventory surplus, too little spending, drop in prices, deflation, unemployment</a:t>
            </a:r>
            <a:r>
              <a:rPr lang="fr"/>
              <a:t> </a:t>
            </a:r>
          </a:p>
          <a:p>
            <a:pPr indent="-228600" lvl="0" marL="457200" rtl="0">
              <a:spcBef>
                <a:spcPts val="0"/>
              </a:spcBef>
              <a:spcAft>
                <a:spcPts val="0"/>
              </a:spcAft>
              <a:buChar char="-"/>
            </a:pPr>
            <a:r>
              <a:rPr lang="fr"/>
              <a:t>If </a:t>
            </a:r>
            <a:r>
              <a:rPr b="1" lang="fr"/>
              <a:t>Leakages &lt; Injections</a:t>
            </a:r>
            <a:r>
              <a:rPr lang="fr"/>
              <a:t>, economy is </a:t>
            </a:r>
            <a:r>
              <a:rPr b="1" lang="fr"/>
              <a:t>growing</a:t>
            </a:r>
            <a:r>
              <a:rPr lang="fr"/>
              <a:t>: </a:t>
            </a:r>
          </a:p>
          <a:p>
            <a:pPr indent="-228600" lvl="1" marL="914400" rtl="0">
              <a:spcBef>
                <a:spcPts val="0"/>
              </a:spcBef>
              <a:spcAft>
                <a:spcPts val="1000"/>
              </a:spcAft>
              <a:buChar char="-"/>
            </a:pPr>
            <a:r>
              <a:rPr lang="fr"/>
              <a:t>Inflation, higher prices for goods, more output 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fr"/>
              <a:t>If the two competing forces are </a:t>
            </a:r>
            <a:r>
              <a:rPr b="1" lang="fr"/>
              <a:t>equal</a:t>
            </a:r>
            <a:r>
              <a:rPr lang="fr"/>
              <a:t>, the economy is </a:t>
            </a:r>
            <a:r>
              <a:rPr b="1" lang="fr"/>
              <a:t>stable : </a:t>
            </a:r>
          </a:p>
          <a:p>
            <a:pPr indent="-228600" lvl="1" marL="914400" rtl="0">
              <a:spcBef>
                <a:spcPts val="0"/>
              </a:spcBef>
              <a:spcAft>
                <a:spcPts val="1000"/>
              </a:spcAft>
              <a:buChar char="-"/>
            </a:pPr>
            <a:r>
              <a:rPr lang="fr"/>
              <a:t>(Savings) + (Taxes) + (Import)   =   (Investments) + (Government Spending) + (Exports)  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b="1" lang="fr"/>
              <a:t>Fiscal Policy: </a:t>
            </a:r>
            <a:r>
              <a:rPr lang="fr"/>
              <a:t>Government, according to the model, can reverse a shrinking economy by decreasing taxes and increasing spending</a:t>
            </a:r>
            <a:r>
              <a:rPr b="1" lang="fr"/>
              <a:t> </a:t>
            </a:r>
            <a:r>
              <a:rPr lang="fr"/>
              <a:t>(or temper a highly inflationary one by doing the reverse)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Keynes Quote</a:t>
            </a:r>
          </a:p>
        </p:txBody>
      </p:sp>
      <p:pic>
        <p:nvPicPr>
          <p:cNvPr descr="Economist-John-Maynard-Keynes.jpg" id="196" name="Shape 1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880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Shape 197"/>
          <p:cNvSpPr txBox="1"/>
          <p:nvPr/>
        </p:nvSpPr>
        <p:spPr>
          <a:xfrm>
            <a:off x="236725" y="2627100"/>
            <a:ext cx="8213400" cy="4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 sz="4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We are all dead in the long run</a:t>
            </a:r>
            <a:r>
              <a:rPr lang="fr" sz="3000">
                <a:solidFill>
                  <a:srgbClr val="FFFFFF"/>
                </a:solidFill>
                <a:latin typeface="Great Vibes"/>
                <a:ea typeface="Great Vibes"/>
                <a:cs typeface="Great Vibes"/>
                <a:sym typeface="Great Vibes"/>
              </a:rPr>
              <a:t> </a:t>
            </a:r>
          </a:p>
        </p:txBody>
      </p:sp>
      <p:sp>
        <p:nvSpPr>
          <p:cNvPr id="198" name="Shape 198"/>
          <p:cNvSpPr txBox="1"/>
          <p:nvPr/>
        </p:nvSpPr>
        <p:spPr>
          <a:xfrm>
            <a:off x="3695425" y="3342300"/>
            <a:ext cx="4111800" cy="2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 sz="2400">
                <a:solidFill>
                  <a:srgbClr val="FFFFFF"/>
                </a:solidFill>
                <a:latin typeface="Great Vibes"/>
                <a:ea typeface="Great Vibes"/>
                <a:cs typeface="Great Vibes"/>
                <a:sym typeface="Great Vibes"/>
              </a:rPr>
              <a:t>John Maynard Keynes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Flaws of an Active of Fiscal Policy </a:t>
            </a:r>
          </a:p>
        </p:txBody>
      </p:sp>
      <p:sp>
        <p:nvSpPr>
          <p:cNvPr id="204" name="Shape 204"/>
          <p:cNvSpPr txBox="1"/>
          <p:nvPr/>
        </p:nvSpPr>
        <p:spPr>
          <a:xfrm>
            <a:off x="427800" y="965025"/>
            <a:ext cx="8437500" cy="39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999999"/>
              </a:buClr>
              <a:buSzPct val="100000"/>
              <a:buFont typeface="Roboto"/>
              <a:buChar char="●"/>
            </a:pPr>
            <a:r>
              <a:rPr lang="fr" sz="2400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rPr>
              <a:t>Lobbyist</a:t>
            </a:r>
          </a:p>
          <a:p>
            <a:pPr indent="-342900" lvl="1" marL="914400" rtl="0">
              <a:spcBef>
                <a:spcPts val="0"/>
              </a:spcBef>
              <a:buClr>
                <a:srgbClr val="999999"/>
              </a:buClr>
              <a:buSzPct val="100000"/>
              <a:buFont typeface="Roboto"/>
              <a:buChar char="○"/>
            </a:pPr>
            <a:r>
              <a:rPr lang="fr" sz="1800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rPr>
              <a:t>Corruption</a:t>
            </a:r>
          </a:p>
          <a:p>
            <a:pPr indent="-381000" lvl="0" marL="457200" rtl="0">
              <a:spcBef>
                <a:spcPts val="0"/>
              </a:spcBef>
              <a:buClr>
                <a:srgbClr val="999999"/>
              </a:buClr>
              <a:buSzPct val="100000"/>
              <a:buFont typeface="Roboto"/>
              <a:buChar char="●"/>
            </a:pPr>
            <a:r>
              <a:rPr lang="fr" sz="2400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rPr>
              <a:t>Incorrect government spending</a:t>
            </a:r>
          </a:p>
          <a:p>
            <a:pPr indent="-342900" lvl="1" marL="914400" rtl="0">
              <a:spcBef>
                <a:spcPts val="0"/>
              </a:spcBef>
              <a:buClr>
                <a:srgbClr val="999999"/>
              </a:buClr>
              <a:buSzPct val="100000"/>
              <a:buFont typeface="Roboto"/>
              <a:buChar char="○"/>
            </a:pPr>
            <a:r>
              <a:rPr lang="fr" sz="1800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rPr>
              <a:t>Disrupting the economic circular flow</a:t>
            </a:r>
          </a:p>
          <a:p>
            <a:pPr indent="-342900" lvl="1" marL="914400" rtl="0">
              <a:spcBef>
                <a:spcPts val="0"/>
              </a:spcBef>
              <a:buClr>
                <a:srgbClr val="999999"/>
              </a:buClr>
              <a:buSzPct val="100000"/>
              <a:buFont typeface="Roboto"/>
              <a:buChar char="○"/>
            </a:pPr>
            <a:r>
              <a:rPr lang="fr" sz="1800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rPr>
              <a:t>International Government Spending</a:t>
            </a:r>
          </a:p>
          <a:p>
            <a:pPr indent="-381000" lvl="0" marL="457200" rtl="0">
              <a:spcBef>
                <a:spcPts val="0"/>
              </a:spcBef>
              <a:buClr>
                <a:srgbClr val="999999"/>
              </a:buClr>
              <a:buSzPct val="100000"/>
              <a:buFont typeface="Roboto"/>
              <a:buChar char="●"/>
            </a:pPr>
            <a:r>
              <a:rPr lang="fr" sz="2400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rPr>
              <a:t>Time Lags</a:t>
            </a:r>
          </a:p>
          <a:p>
            <a:pPr indent="-342900" lvl="1" marL="914400" rtl="0">
              <a:spcBef>
                <a:spcPts val="0"/>
              </a:spcBef>
              <a:buClr>
                <a:srgbClr val="999999"/>
              </a:buClr>
              <a:buSzPct val="100000"/>
              <a:buFont typeface="Roboto"/>
              <a:buChar char="○"/>
            </a:pPr>
            <a:r>
              <a:rPr lang="fr" sz="1800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rPr>
              <a:t>Not automatic change </a:t>
            </a:r>
          </a:p>
          <a:p>
            <a:pPr indent="-381000" lvl="0" marL="457200" rtl="0">
              <a:spcBef>
                <a:spcPts val="0"/>
              </a:spcBef>
              <a:buClr>
                <a:srgbClr val="999999"/>
              </a:buClr>
              <a:buSzPct val="100000"/>
              <a:buFont typeface="Roboto"/>
              <a:buChar char="●"/>
            </a:pPr>
            <a:r>
              <a:rPr lang="fr" sz="2400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rPr>
              <a:t>Poor Information </a:t>
            </a:r>
          </a:p>
          <a:p>
            <a:pPr indent="-342900" lvl="1" marL="914400" rtl="0">
              <a:spcBef>
                <a:spcPts val="0"/>
              </a:spcBef>
              <a:buClr>
                <a:srgbClr val="999999"/>
              </a:buClr>
              <a:buSzPct val="100000"/>
              <a:buFont typeface="Roboto"/>
              <a:buChar char="○"/>
            </a:pPr>
            <a:r>
              <a:rPr lang="fr" sz="1800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rPr>
              <a:t>Faulty info can lead to destructive gov’t actions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999999"/>
              </a:solidFill>
              <a:latin typeface="Roboto"/>
              <a:ea typeface="Roboto"/>
              <a:cs typeface="Roboto"/>
              <a:sym typeface="Roboto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rgbClr val="99999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>
              <a:spcBef>
                <a:spcPts val="0"/>
              </a:spcBef>
              <a:buNone/>
            </a:pPr>
            <a:r>
              <a:rPr lang="fr" sz="1800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 sz="2400"/>
              <a:t>Keynesian Economics: A Reaction to Great Depression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2259750" y="2120450"/>
            <a:ext cx="66813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Formulated by John Maynard Keynes, a british economist, who believed in the circular flow of money through </a:t>
            </a:r>
            <a:r>
              <a:rPr lang="fr"/>
              <a:t>government</a:t>
            </a:r>
            <a:r>
              <a:rPr lang="fr"/>
              <a:t> assistance   </a:t>
            </a:r>
          </a:p>
          <a:p>
            <a:pPr lvl="0" rtl="0">
              <a:spcBef>
                <a:spcPts val="0"/>
              </a:spcBef>
              <a:buNone/>
            </a:pPr>
            <a:r>
              <a:rPr lang="fr"/>
              <a:t>-Aggregate Expenditures Model: Output and level of employment is a direct function of aggregate expenditures (total spending) </a:t>
            </a:r>
          </a:p>
        </p:txBody>
      </p:sp>
      <p:pic>
        <p:nvPicPr>
          <p:cNvPr descr="keynes.jpg" id="82" name="Shape 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9650" y="2120450"/>
            <a:ext cx="1810950" cy="217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 sz="2400"/>
              <a:t>Keynes vs. Chicago School: Causes of </a:t>
            </a:r>
            <a:r>
              <a:rPr lang="fr" sz="2400"/>
              <a:t>Recessions</a:t>
            </a:r>
            <a:r>
              <a:rPr lang="fr" sz="2400"/>
              <a:t>/Depression</a:t>
            </a:r>
          </a:p>
        </p:txBody>
      </p:sp>
      <p:cxnSp>
        <p:nvCxnSpPr>
          <p:cNvPr id="88" name="Shape 88"/>
          <p:cNvCxnSpPr/>
          <p:nvPr/>
        </p:nvCxnSpPr>
        <p:spPr>
          <a:xfrm>
            <a:off x="4515175" y="795575"/>
            <a:ext cx="20700" cy="422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89" name="Shape 89"/>
          <p:cNvSpPr txBox="1"/>
          <p:nvPr/>
        </p:nvSpPr>
        <p:spPr>
          <a:xfrm>
            <a:off x="1250175" y="847250"/>
            <a:ext cx="2686500" cy="3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      </a:t>
            </a:r>
            <a:r>
              <a:rPr b="1" lang="fr">
                <a:latin typeface="Roboto"/>
                <a:ea typeface="Roboto"/>
                <a:cs typeface="Roboto"/>
                <a:sym typeface="Roboto"/>
              </a:rPr>
              <a:t>Laissez-Faire</a:t>
            </a:r>
          </a:p>
        </p:txBody>
      </p:sp>
      <p:sp>
        <p:nvSpPr>
          <p:cNvPr id="90" name="Shape 90"/>
          <p:cNvSpPr txBox="1"/>
          <p:nvPr/>
        </p:nvSpPr>
        <p:spPr>
          <a:xfrm>
            <a:off x="5600025" y="847250"/>
            <a:ext cx="2686500" cy="3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"/>
              <a:t>           </a:t>
            </a:r>
            <a:r>
              <a:rPr b="1" lang="fr">
                <a:latin typeface="Roboto"/>
                <a:ea typeface="Roboto"/>
                <a:cs typeface="Roboto"/>
                <a:sym typeface="Roboto"/>
              </a:rPr>
              <a:t>Keynes’</a:t>
            </a:r>
            <a:r>
              <a:rPr b="1" lang="fr">
                <a:latin typeface="Roboto"/>
                <a:ea typeface="Roboto"/>
                <a:cs typeface="Roboto"/>
                <a:sym typeface="Roboto"/>
              </a:rPr>
              <a:t> Critique</a:t>
            </a:r>
          </a:p>
        </p:txBody>
      </p:sp>
      <p:sp>
        <p:nvSpPr>
          <p:cNvPr id="91" name="Shape 91"/>
          <p:cNvSpPr txBox="1"/>
          <p:nvPr/>
        </p:nvSpPr>
        <p:spPr>
          <a:xfrm>
            <a:off x="186225" y="1241525"/>
            <a:ext cx="4141500" cy="37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50000"/>
              </a:lnSpc>
              <a:spcBef>
                <a:spcPts val="0"/>
              </a:spcBef>
              <a:buFont typeface="Roboto"/>
              <a:buAutoNum type="arabicPeriod"/>
            </a:pPr>
            <a:r>
              <a:rPr lang="fr">
                <a:latin typeface="Roboto"/>
                <a:ea typeface="Roboto"/>
                <a:cs typeface="Roboto"/>
                <a:sym typeface="Roboto"/>
              </a:rPr>
              <a:t>A state of stable </a:t>
            </a:r>
            <a:r>
              <a:rPr lang="fr">
                <a:latin typeface="Roboto"/>
                <a:ea typeface="Roboto"/>
                <a:cs typeface="Roboto"/>
                <a:sym typeface="Roboto"/>
              </a:rPr>
              <a:t>equilibrium</a:t>
            </a:r>
            <a:r>
              <a:rPr lang="fr">
                <a:latin typeface="Roboto"/>
                <a:ea typeface="Roboto"/>
                <a:cs typeface="Roboto"/>
                <a:sym typeface="Roboto"/>
              </a:rPr>
              <a:t> in the economy </a:t>
            </a:r>
          </a:p>
          <a:p>
            <a:pPr indent="-304800" lvl="1" marL="914400" rtl="0">
              <a:lnSpc>
                <a:spcPct val="115000"/>
              </a:lnSpc>
              <a:spcBef>
                <a:spcPts val="0"/>
              </a:spcBef>
              <a:buSzPct val="100000"/>
              <a:buFont typeface="Roboto"/>
              <a:buAutoNum type="alphaLcPeriod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Given an appropriate price, the needs of consumers are always greater than capacity of consumers to satisfy those needs </a:t>
            </a:r>
          </a:p>
          <a:p>
            <a:pPr indent="-304800" lvl="1" marL="914400" rtl="0">
              <a:spcBef>
                <a:spcPts val="1000"/>
              </a:spcBef>
              <a:spcAft>
                <a:spcPts val="1000"/>
              </a:spcAft>
              <a:buSzPct val="100000"/>
              <a:buFont typeface="Roboto"/>
              <a:buAutoNum type="alphaLcPeriod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If a supply surplus exists, prices will drop until a surplus no longer exists </a:t>
            </a:r>
          </a:p>
          <a:p>
            <a:pPr indent="-304800" lvl="2" marL="1371600" rtl="0">
              <a:spcBef>
                <a:spcPts val="1000"/>
              </a:spcBef>
              <a:spcAft>
                <a:spcPts val="1000"/>
              </a:spcAft>
              <a:buSzPct val="100000"/>
              <a:buFont typeface="Roboto"/>
              <a:buAutoNum type="romanLcPeriod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Thus, a relative stability in the market is maintained</a:t>
            </a:r>
          </a:p>
          <a:p>
            <a:pPr indent="-228600" lvl="0" marL="457200" rtl="0">
              <a:spcBef>
                <a:spcPts val="1000"/>
              </a:spcBef>
              <a:spcAft>
                <a:spcPts val="1000"/>
              </a:spcAft>
              <a:buFont typeface="Roboto"/>
              <a:buAutoNum type="arabicPeriod"/>
            </a:pPr>
            <a:r>
              <a:rPr lang="fr">
                <a:latin typeface="Roboto"/>
                <a:ea typeface="Roboto"/>
                <a:cs typeface="Roboto"/>
                <a:sym typeface="Roboto"/>
              </a:rPr>
              <a:t>In the long-run, the market is self-correcting </a:t>
            </a:r>
          </a:p>
          <a:p>
            <a:pPr indent="-304800" lvl="1" marL="914400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ct val="100000"/>
              <a:buFont typeface="Roboto"/>
              <a:buAutoNum type="alphaLcPeriod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Whatever structural deficiencies exist in a market, government is ineffective in correcting them </a:t>
            </a:r>
          </a:p>
          <a:p>
            <a:pPr indent="0" lvl="0" marL="457200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lvl="0">
              <a:spcBef>
                <a:spcPts val="0"/>
              </a:spcBef>
              <a:buNone/>
            </a:pPr>
            <a:r>
              <a:rPr lang="fr"/>
              <a:t>	</a:t>
            </a:r>
          </a:p>
        </p:txBody>
      </p:sp>
      <p:sp>
        <p:nvSpPr>
          <p:cNvPr id="92" name="Shape 92"/>
          <p:cNvSpPr txBox="1"/>
          <p:nvPr/>
        </p:nvSpPr>
        <p:spPr>
          <a:xfrm>
            <a:off x="4723325" y="1241525"/>
            <a:ext cx="4141500" cy="37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3" name="Shape 93"/>
          <p:cNvSpPr txBox="1"/>
          <p:nvPr/>
        </p:nvSpPr>
        <p:spPr>
          <a:xfrm>
            <a:off x="4783350" y="1241525"/>
            <a:ext cx="4141500" cy="37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Roboto"/>
              <a:buAutoNum type="arabicPeriod"/>
            </a:pPr>
            <a:r>
              <a:rPr lang="fr">
                <a:latin typeface="Roboto"/>
                <a:ea typeface="Roboto"/>
                <a:cs typeface="Roboto"/>
                <a:sym typeface="Roboto"/>
              </a:rPr>
              <a:t>Demand </a:t>
            </a:r>
            <a:r>
              <a:rPr b="1" lang="fr">
                <a:latin typeface="Roboto"/>
                <a:ea typeface="Roboto"/>
                <a:cs typeface="Roboto"/>
                <a:sym typeface="Roboto"/>
              </a:rPr>
              <a:t>can </a:t>
            </a:r>
            <a:r>
              <a:rPr lang="fr">
                <a:latin typeface="Roboto"/>
                <a:ea typeface="Roboto"/>
                <a:cs typeface="Roboto"/>
                <a:sym typeface="Roboto"/>
              </a:rPr>
              <a:t>be inadequate, lagging far enough behind supply that simple price decreases are not effective  </a:t>
            </a:r>
          </a:p>
          <a:p>
            <a:pPr indent="-304800" lvl="1" marL="914400" rtl="0">
              <a:lnSpc>
                <a:spcPct val="115000"/>
              </a:lnSpc>
              <a:spcBef>
                <a:spcPts val="0"/>
              </a:spcBef>
              <a:buSzPct val="100000"/>
              <a:buFont typeface="Roboto"/>
              <a:buAutoNum type="alphaLcPeriod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Thus, any fluctuation in demand can cause an immediate change in output,  </a:t>
            </a:r>
          </a:p>
          <a:p>
            <a:pPr indent="-228600" lvl="0" marL="457200" rtl="0">
              <a:lnSpc>
                <a:spcPct val="115000"/>
              </a:lnSpc>
              <a:spcBef>
                <a:spcPts val="1000"/>
              </a:spcBef>
              <a:buFont typeface="Roboto"/>
              <a:buAutoNum type="arabicPeriod"/>
            </a:pPr>
            <a:r>
              <a:rPr lang="fr">
                <a:latin typeface="Roboto"/>
                <a:ea typeface="Roboto"/>
                <a:cs typeface="Roboto"/>
                <a:sym typeface="Roboto"/>
              </a:rPr>
              <a:t>Prices, especially wages, respond slowly to changes in supply and demand </a:t>
            </a:r>
          </a:p>
          <a:p>
            <a:pPr indent="-304800" lvl="1" marL="914400" rtl="0">
              <a:lnSpc>
                <a:spcPct val="115000"/>
              </a:lnSpc>
              <a:spcBef>
                <a:spcPts val="1000"/>
              </a:spcBef>
              <a:buSzPct val="100000"/>
              <a:buFont typeface="Roboto"/>
              <a:buAutoNum type="alphaLcPeriod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Even without minimum wage or union protections, individuals resist wage decreases unless the price of other goods decrease as well </a:t>
            </a:r>
          </a:p>
          <a:p>
            <a:pPr indent="-304800" lvl="1" marL="914400" rtl="0">
              <a:lnSpc>
                <a:spcPct val="115000"/>
              </a:lnSpc>
              <a:spcBef>
                <a:spcPts val="1000"/>
              </a:spcBef>
              <a:buSzPct val="100000"/>
              <a:buFont typeface="Roboto"/>
              <a:buAutoNum type="alphaLcPeriod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Increasing labor market flexibility, as Classical economists proposed, would contribute to a deflationary environment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fr"/>
              <a:t>	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98250" y="0"/>
            <a:ext cx="8826600" cy="602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Economic Behavior, Left Unchecked, Tends Towards </a:t>
            </a:r>
            <a:r>
              <a:rPr b="1" lang="fr"/>
              <a:t>Proliferative</a:t>
            </a:r>
            <a:r>
              <a:rPr lang="fr"/>
              <a:t> Booms and Busts</a:t>
            </a:r>
            <a:r>
              <a:rPr lang="fr"/>
              <a:t> </a:t>
            </a:r>
          </a:p>
        </p:txBody>
      </p:sp>
      <p:sp>
        <p:nvSpPr>
          <p:cNvPr id="99" name="Shape 99"/>
          <p:cNvSpPr txBox="1"/>
          <p:nvPr/>
        </p:nvSpPr>
        <p:spPr>
          <a:xfrm>
            <a:off x="138475" y="850650"/>
            <a:ext cx="8826600" cy="417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Roboto"/>
              <a:buAutoNum type="arabicPeriod"/>
            </a:pPr>
            <a:r>
              <a:rPr lang="fr">
                <a:latin typeface="Roboto"/>
                <a:ea typeface="Roboto"/>
                <a:cs typeface="Roboto"/>
                <a:sym typeface="Roboto"/>
              </a:rPr>
              <a:t>Uncertainty reduces consumer confidence, causing a decrease in discretionary spending and an increase in savings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  <a:buFont typeface="Roboto"/>
              <a:buAutoNum type="arabicPeriod"/>
            </a:pPr>
            <a:r>
              <a:rPr lang="fr">
                <a:latin typeface="Roboto"/>
                <a:ea typeface="Roboto"/>
                <a:cs typeface="Roboto"/>
                <a:sym typeface="Roboto"/>
              </a:rPr>
              <a:t>Less investment by businesses, who receive less demand for their products 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  <a:buFont typeface="Roboto"/>
              <a:buAutoNum type="arabicPeriod"/>
            </a:pPr>
            <a:r>
              <a:rPr lang="fr">
                <a:latin typeface="Roboto"/>
                <a:ea typeface="Roboto"/>
                <a:cs typeface="Roboto"/>
                <a:sym typeface="Roboto"/>
              </a:rPr>
              <a:t>Economy deflates, and output contracts </a:t>
            </a:r>
          </a:p>
          <a:p>
            <a:pPr indent="-228600" lvl="1" marL="9144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Roboto"/>
              <a:buAutoNum type="alphaLcPeriod"/>
            </a:pPr>
            <a:r>
              <a:rPr lang="fr">
                <a:latin typeface="Roboto"/>
                <a:ea typeface="Roboto"/>
                <a:cs typeface="Roboto"/>
                <a:sym typeface="Roboto"/>
              </a:rPr>
              <a:t>More economically-sensible to save money because of deflation: thus micro economically-</a:t>
            </a:r>
            <a:r>
              <a:rPr b="1" lang="fr">
                <a:latin typeface="Roboto"/>
                <a:ea typeface="Roboto"/>
                <a:cs typeface="Roboto"/>
                <a:sym typeface="Roboto"/>
              </a:rPr>
              <a:t>rational</a:t>
            </a:r>
            <a:r>
              <a:rPr lang="fr">
                <a:latin typeface="Roboto"/>
                <a:ea typeface="Roboto"/>
                <a:cs typeface="Roboto"/>
                <a:sym typeface="Roboto"/>
              </a:rPr>
              <a:t> decisions can become macro-economically counterproductive  </a:t>
            </a:r>
          </a:p>
          <a:p>
            <a:pPr indent="-228600" lvl="0" marL="457200">
              <a:lnSpc>
                <a:spcPct val="100000"/>
              </a:lnSpc>
              <a:spcBef>
                <a:spcPts val="0"/>
              </a:spcBef>
              <a:buFont typeface="Roboto"/>
              <a:buAutoNum type="arabicPeriod"/>
            </a:pPr>
            <a:r>
              <a:rPr lang="fr">
                <a:latin typeface="Roboto"/>
                <a:ea typeface="Roboto"/>
                <a:cs typeface="Roboto"/>
                <a:sym typeface="Roboto"/>
              </a:rPr>
              <a:t>Keynes asserts that the most effective way to stop </a:t>
            </a:r>
            <a:r>
              <a:rPr b="1" lang="fr">
                <a:latin typeface="Roboto"/>
                <a:ea typeface="Roboto"/>
                <a:cs typeface="Roboto"/>
                <a:sym typeface="Roboto"/>
              </a:rPr>
              <a:t>the cycle</a:t>
            </a:r>
            <a:r>
              <a:rPr lang="fr">
                <a:latin typeface="Roboto"/>
                <a:ea typeface="Roboto"/>
                <a:cs typeface="Roboto"/>
                <a:sym typeface="Roboto"/>
              </a:rPr>
              <a:t> from worsening is for the government to </a:t>
            </a:r>
            <a:r>
              <a:rPr b="1" lang="fr">
                <a:latin typeface="Roboto"/>
                <a:ea typeface="Roboto"/>
                <a:cs typeface="Roboto"/>
                <a:sym typeface="Roboto"/>
              </a:rPr>
              <a:t>bolster aggregate demand,</a:t>
            </a:r>
            <a:r>
              <a:rPr lang="fr">
                <a:latin typeface="Roboto"/>
                <a:ea typeface="Roboto"/>
                <a:cs typeface="Roboto"/>
                <a:sym typeface="Roboto"/>
              </a:rPr>
              <a:t> even if it is artificial </a:t>
            </a:r>
          </a:p>
        </p:txBody>
      </p:sp>
      <p:sp>
        <p:nvSpPr>
          <p:cNvPr id="100" name="Shape 100"/>
          <p:cNvSpPr/>
          <p:nvPr/>
        </p:nvSpPr>
        <p:spPr>
          <a:xfrm>
            <a:off x="283050" y="3620225"/>
            <a:ext cx="8641800" cy="1098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01" name="Shape 101"/>
          <p:cNvSpPr txBox="1"/>
          <p:nvPr/>
        </p:nvSpPr>
        <p:spPr>
          <a:xfrm>
            <a:off x="294900" y="3625175"/>
            <a:ext cx="8618100" cy="108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 sz="1800">
                <a:solidFill>
                  <a:srgbClr val="FFFFFF"/>
                </a:solidFill>
              </a:rPr>
              <a:t>Whereas classical economists assert the difference between demand and supply will self-correct, Keynes’ central observation is that it, in the short-term, it can spiral proliferatively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 sz="2400"/>
              <a:t>How to Cure a Depression, According to Keynes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fr" sz="1900"/>
              <a:t>Use Both Monetary and Fiscal Policy As Tools for Growth</a:t>
            </a:r>
            <a:r>
              <a:rPr lang="fr"/>
              <a:t>  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fr"/>
              <a:t>A reduction in interest rates (monetary policy) </a:t>
            </a:r>
          </a:p>
          <a:p>
            <a:pPr indent="-228600" lvl="1" marL="914400" rtl="0">
              <a:lnSpc>
                <a:spcPct val="115000"/>
              </a:lnSpc>
              <a:spcBef>
                <a:spcPts val="1000"/>
              </a:spcBef>
              <a:buAutoNum type="alphaLcPeriod"/>
            </a:pPr>
            <a:r>
              <a:rPr lang="fr"/>
              <a:t>Encourages lending, and thus spending; previously uneconomical investments become </a:t>
            </a:r>
            <a:r>
              <a:rPr lang="fr"/>
              <a:t>artificially</a:t>
            </a:r>
            <a:r>
              <a:rPr lang="fr"/>
              <a:t> profitable 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fr"/>
              <a:t>Government investment in infrastructure (fiscal policy) 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b="1" lang="fr"/>
              <a:t>Counter-cyclical Economic Intervention</a:t>
            </a:r>
            <a:r>
              <a:rPr lang="fr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460950" y="2065350"/>
            <a:ext cx="8470800" cy="1012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Types of Fiscal Stabilization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 sz="2400"/>
              <a:t>Fiscal Mechanisms of Government</a:t>
            </a:r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fr"/>
              <a:t>Spend Directly 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fr"/>
              <a:t>Make Transfers 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fr"/>
              <a:t>Collect Taxes 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fr"/>
              <a:t>Issue Bonds (Raise Money Through Debt) 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fr"/>
              <a:t>(Control Monetary supply) </a:t>
            </a:r>
          </a:p>
          <a:p>
            <a:pPr lvl="0">
              <a:spcBef>
                <a:spcPts val="0"/>
              </a:spcBef>
              <a:buNone/>
            </a:pPr>
            <a:r>
              <a:rPr b="1" lang="fr"/>
              <a:t>Depending on economic conditions, a number of these strategies may be reduced or amplified as counter-cyclical measures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Shape 123"/>
          <p:cNvPicPr preferRelativeResize="0"/>
          <p:nvPr/>
        </p:nvPicPr>
        <p:blipFill rotWithShape="1">
          <a:blip r:embed="rId3">
            <a:alphaModFix/>
          </a:blip>
          <a:srcRect b="3269" l="857" r="7951" t="0"/>
          <a:stretch/>
        </p:blipFill>
        <p:spPr>
          <a:xfrm>
            <a:off x="583600" y="0"/>
            <a:ext cx="803177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